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1" r:id="rId8"/>
    <p:sldId id="264" r:id="rId9"/>
    <p:sldId id="262"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5/15/2018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5/15/2018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5/15/2018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iq/url?sa=i&amp;rct=j&amp;q=&amp;esrc=s&amp;source=images&amp;cd=&amp;cad=rja&amp;uact=8&amp;ved=2ahUKEwj1nuuj9JHaAhVEUlAKHX3gD8cQjRx6BAgAEAU&amp;url=http://slideplayer.com/slide/8320779/&amp;psig=AOvVaw3pVa0PEO6_85ZkXFlZjq00&amp;ust=152242578097957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q/url?sa=i&amp;rct=j&amp;q=&amp;esrc=s&amp;source=images&amp;cd=&amp;cad=rja&amp;uact=8&amp;ved=2ahUKEwix0uvZ9JHaAhWLmbQKHQPWBpwQjRx6BAgAEAU&amp;url=https://study.com/academy/lesson/open-circulatory-systems-definition-lesson-quiz.html&amp;psig=AOvVaw1PTbaKsweWMqu7NlNmFD_O&amp;ust=152242592196088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iq/url?sa=i&amp;rct=j&amp;q=&amp;esrc=s&amp;source=images&amp;cd=&amp;cad=rja&amp;uact=8&amp;ved=2ahUKEwj_0oqW95HaAhUHaFAKHTABC94QjRx6BAgAEAU&amp;url=http://exxamm.com/blog/Blog/13889/zxcvbnm?NCERT&amp;psig=AOvVaw32cXZd1zfv016ia22wwCHx&amp;ust=152242644888170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iq/url?sa=i&amp;rct=j&amp;q=&amp;esrc=s&amp;source=images&amp;cd=&amp;cad=rja&amp;uact=8&amp;ved=2ahUKEwjH0tTM95HaAhXLLFAKHTy6AncQjRx6BAgAEAU&amp;url=https://www.exploringnature.org/db/view/Porifera-Sponges&amp;psig=AOvVaw3zzM7S5HzpiFfC3U8_sGPQ&amp;ust=152242667058926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iq/url?sa=i&amp;rct=j&amp;q=&amp;esrc=s&amp;source=images&amp;cd=&amp;cad=rja&amp;uact=8&amp;ved=2ahUKEwj-4J-Q14raAhWL-qQKHXqiCHcQjRx6BAgAEAU&amp;url=http://biology4alevel.blogspot.com/2014/09/29-dna-structure.html&amp;psig=AOvVaw1BlsaRsiw9JKiNH3cYUcZu&amp;ust=152217746797807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Eukaryotic" TargetMode="External"/><Relationship Id="rId7" Type="http://schemas.openxmlformats.org/officeDocument/2006/relationships/image" Target="../media/image5.jpeg"/><Relationship Id="rId2" Type="http://schemas.openxmlformats.org/officeDocument/2006/relationships/hyperlink" Target="https://en.wikipedia.org/wiki/Mitochondrion" TargetMode="External"/><Relationship Id="rId1" Type="http://schemas.openxmlformats.org/officeDocument/2006/relationships/slideLayout" Target="../slideLayouts/slideLayout2.xml"/><Relationship Id="rId6" Type="http://schemas.openxmlformats.org/officeDocument/2006/relationships/hyperlink" Target="https://en.wikipedia.org/wiki/Human_genome" TargetMode="External"/><Relationship Id="rId5" Type="http://schemas.openxmlformats.org/officeDocument/2006/relationships/hyperlink" Target="https://en.wikipedia.org/wiki/Human_mitochondrial_DNA" TargetMode="External"/><Relationship Id="rId4" Type="http://schemas.openxmlformats.org/officeDocument/2006/relationships/hyperlink" Target="https://en.wikipedia.org/wiki/Gen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q/url?sa=i&amp;rct=j&amp;q=&amp;esrc=s&amp;source=images&amp;cd=&amp;cad=rja&amp;uact=8&amp;ved=2ahUKEwj40dXD1oraAhXJMewKHU6iDlMQjRx6BAgAEAU&amp;url=https://www.slideshare.net/arjannevillamarzo/plastids&amp;psig=AOvVaw2dPrqrYa_av501O5aRxulI&amp;ust=152217729008124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pmfias.com/classification-animalia-animal-kingd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8458200" cy="1066800"/>
          </a:xfrm>
        </p:spPr>
        <p:txBody>
          <a:bodyPr>
            <a:noAutofit/>
          </a:bodyPr>
          <a:lstStyle/>
          <a:p>
            <a:r>
              <a:rPr lang="en-US" sz="5400" b="1" dirty="0" smtClean="0">
                <a:solidFill>
                  <a:srgbClr val="0070C0"/>
                </a:solidFill>
                <a:latin typeface="Agency FB" pitchFamily="34" charset="0"/>
              </a:rPr>
              <a:t>Eukaryotic and Organelle Genomes</a:t>
            </a:r>
            <a:endParaRPr lang="en-US" sz="5400" b="1" dirty="0">
              <a:solidFill>
                <a:srgbClr val="0070C0"/>
              </a:solidFill>
              <a:latin typeface="Agency FB" pitchFamily="34" charset="0"/>
            </a:endParaRPr>
          </a:p>
        </p:txBody>
      </p:sp>
      <p:pic>
        <p:nvPicPr>
          <p:cNvPr id="4" name="Picture 2" descr="صورة ذات صلة"/>
          <p:cNvPicPr>
            <a:picLocks noChangeAspect="1" noChangeArrowheads="1"/>
          </p:cNvPicPr>
          <p:nvPr/>
        </p:nvPicPr>
        <p:blipFill>
          <a:blip r:embed="rId2" cstate="print"/>
          <a:srcRect l="5206" r="4555"/>
          <a:stretch>
            <a:fillRect/>
          </a:stretch>
        </p:blipFill>
        <p:spPr bwMode="auto">
          <a:xfrm>
            <a:off x="7315200" y="228600"/>
            <a:ext cx="1600200" cy="1511727"/>
          </a:xfrm>
          <a:prstGeom prst="rect">
            <a:avLst/>
          </a:prstGeom>
          <a:noFill/>
        </p:spPr>
      </p:pic>
      <p:sp>
        <p:nvSpPr>
          <p:cNvPr id="7" name="Subtitle 2"/>
          <p:cNvSpPr>
            <a:spLocks noGrp="1"/>
          </p:cNvSpPr>
          <p:nvPr/>
        </p:nvSpPr>
        <p:spPr>
          <a:xfrm>
            <a:off x="1143000" y="3505200"/>
            <a:ext cx="6934200" cy="2971800"/>
          </a:xfrm>
          <a:prstGeom prst="rect">
            <a:avLst/>
          </a:prstGeom>
        </p:spPr>
        <p:txBody>
          <a:bodyPr vert="horz" lIns="45720" rIns="45720">
            <a:normAutofit fontScale="92500" lnSpcReduction="10000"/>
          </a:bodyPr>
          <a:lstStyle>
            <a:lvl1pPr marL="0" marR="64008" indent="0" algn="r" rtl="1"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1"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1"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1"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1"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1"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1"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1"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b="1" dirty="0" smtClean="0">
                <a:solidFill>
                  <a:schemeClr val="tx1"/>
                </a:solidFill>
                <a:latin typeface="AngsanaUPC" pitchFamily="18" charset="-34"/>
                <a:cs typeface="AngsanaUPC" pitchFamily="18" charset="-34"/>
              </a:rPr>
              <a:t>Prepared by </a:t>
            </a:r>
          </a:p>
          <a:p>
            <a:pPr algn="ctr"/>
            <a:endParaRPr lang="ar-IQ" b="1" dirty="0" smtClean="0">
              <a:solidFill>
                <a:schemeClr val="tx1"/>
              </a:solidFill>
              <a:latin typeface="AngsanaUPC" pitchFamily="18" charset="-34"/>
              <a:cs typeface="AngsanaUPC" pitchFamily="18" charset="-34"/>
            </a:endParaRPr>
          </a:p>
          <a:p>
            <a:pPr algn="ctr"/>
            <a:r>
              <a:rPr lang="en-US" b="1" dirty="0" smtClean="0">
                <a:solidFill>
                  <a:schemeClr val="tx1"/>
                </a:solidFill>
                <a:latin typeface="AngsanaUPC" pitchFamily="18" charset="-34"/>
                <a:cs typeface="AngsanaUPC" pitchFamily="18" charset="-34"/>
              </a:rPr>
              <a:t>Dr. </a:t>
            </a:r>
            <a:r>
              <a:rPr lang="en-US" b="1" dirty="0" err="1" smtClean="0">
                <a:solidFill>
                  <a:schemeClr val="tx1"/>
                </a:solidFill>
                <a:latin typeface="AngsanaUPC" pitchFamily="18" charset="-34"/>
                <a:cs typeface="AngsanaUPC" pitchFamily="18" charset="-34"/>
              </a:rPr>
              <a:t>Rawa</a:t>
            </a:r>
            <a:r>
              <a:rPr lang="en-US" b="1" dirty="0" smtClean="0">
                <a:solidFill>
                  <a:schemeClr val="tx1"/>
                </a:solidFill>
                <a:latin typeface="AngsanaUPC" pitchFamily="18" charset="-34"/>
                <a:cs typeface="AngsanaUPC" pitchFamily="18" charset="-34"/>
              </a:rPr>
              <a:t> Abdul </a:t>
            </a:r>
            <a:r>
              <a:rPr lang="en-US" b="1" dirty="0" err="1" smtClean="0">
                <a:solidFill>
                  <a:schemeClr val="tx1"/>
                </a:solidFill>
                <a:latin typeface="AngsanaUPC" pitchFamily="18" charset="-34"/>
                <a:cs typeface="AngsanaUPC" pitchFamily="18" charset="-34"/>
              </a:rPr>
              <a:t>Redha</a:t>
            </a:r>
            <a:r>
              <a:rPr lang="en-US" b="1" dirty="0" smtClean="0">
                <a:solidFill>
                  <a:schemeClr val="tx1"/>
                </a:solidFill>
                <a:latin typeface="AngsanaUPC" pitchFamily="18" charset="-34"/>
                <a:cs typeface="AngsanaUPC" pitchFamily="18" charset="-34"/>
              </a:rPr>
              <a:t> Aziz</a:t>
            </a:r>
          </a:p>
          <a:p>
            <a:pPr algn="ctr"/>
            <a:r>
              <a:rPr lang="en-US" b="1" dirty="0" err="1" smtClean="0">
                <a:solidFill>
                  <a:schemeClr val="tx1"/>
                </a:solidFill>
                <a:latin typeface="AngsanaUPC" pitchFamily="18" charset="-34"/>
                <a:cs typeface="AngsanaUPC" pitchFamily="18" charset="-34"/>
              </a:rPr>
              <a:t>Ph.D</a:t>
            </a:r>
            <a:r>
              <a:rPr lang="en-US" b="1" dirty="0" smtClean="0">
                <a:solidFill>
                  <a:schemeClr val="tx1"/>
                </a:solidFill>
                <a:latin typeface="AngsanaUPC" pitchFamily="18" charset="-34"/>
                <a:cs typeface="AngsanaUPC" pitchFamily="18" charset="-34"/>
              </a:rPr>
              <a:t> Antibiotics/ Molecular biology</a:t>
            </a:r>
            <a:endParaRPr lang="ar-IQ" b="1" dirty="0" smtClean="0">
              <a:solidFill>
                <a:schemeClr val="tx1"/>
              </a:solidFill>
              <a:latin typeface="AngsanaUPC" pitchFamily="18" charset="-34"/>
            </a:endParaRPr>
          </a:p>
          <a:p>
            <a:pPr algn="ctr"/>
            <a:endParaRPr lang="ar-IQ" b="1" dirty="0" smtClean="0">
              <a:solidFill>
                <a:schemeClr val="tx1"/>
              </a:solidFill>
              <a:latin typeface="AngsanaUPC" pitchFamily="18" charset="-34"/>
            </a:endParaRPr>
          </a:p>
          <a:p>
            <a:pPr algn="ctr"/>
            <a:r>
              <a:rPr lang="en-US" sz="2800" b="1" dirty="0" smtClean="0">
                <a:solidFill>
                  <a:schemeClr val="tx1"/>
                </a:solidFill>
                <a:latin typeface="AngsanaUPC" pitchFamily="18" charset="-34"/>
                <a:cs typeface="AngsanaUPC" pitchFamily="18" charset="-34"/>
              </a:rPr>
              <a:t>Dr. </a:t>
            </a:r>
            <a:r>
              <a:rPr lang="en-US" sz="2800" b="1" dirty="0" err="1" smtClean="0">
                <a:solidFill>
                  <a:schemeClr val="tx1"/>
                </a:solidFill>
                <a:latin typeface="AngsanaUPC" pitchFamily="18" charset="-34"/>
                <a:cs typeface="AngsanaUPC" pitchFamily="18" charset="-34"/>
              </a:rPr>
              <a:t>Hiba</a:t>
            </a:r>
            <a:r>
              <a:rPr lang="en-US" sz="2800" b="1" dirty="0" smtClean="0">
                <a:solidFill>
                  <a:schemeClr val="tx1"/>
                </a:solidFill>
                <a:latin typeface="AngsanaUPC" pitchFamily="18" charset="-34"/>
                <a:cs typeface="AngsanaUPC" pitchFamily="18" charset="-34"/>
              </a:rPr>
              <a:t> </a:t>
            </a:r>
            <a:r>
              <a:rPr lang="en-US" sz="2800" b="1" dirty="0" err="1" smtClean="0">
                <a:solidFill>
                  <a:schemeClr val="tx1"/>
                </a:solidFill>
                <a:latin typeface="AngsanaUPC" pitchFamily="18" charset="-34"/>
                <a:cs typeface="AngsanaUPC" pitchFamily="18" charset="-34"/>
              </a:rPr>
              <a:t>Shakir</a:t>
            </a:r>
            <a:r>
              <a:rPr lang="en-US" sz="2800" b="1" dirty="0" smtClean="0">
                <a:solidFill>
                  <a:schemeClr val="tx1"/>
                </a:solidFill>
                <a:latin typeface="AngsanaUPC" pitchFamily="18" charset="-34"/>
                <a:cs typeface="AngsanaUPC" pitchFamily="18" charset="-34"/>
              </a:rPr>
              <a:t> Ahmed</a:t>
            </a:r>
            <a:endParaRPr lang="ar-IQ" sz="2800" b="1" dirty="0" smtClean="0">
              <a:solidFill>
                <a:schemeClr val="tx1"/>
              </a:solidFill>
              <a:latin typeface="AngsanaUPC" pitchFamily="18" charset="-34"/>
            </a:endParaRPr>
          </a:p>
          <a:p>
            <a:pPr algn="ctr"/>
            <a:r>
              <a:rPr lang="en-US" sz="2800" b="1" dirty="0" err="1" smtClean="0">
                <a:solidFill>
                  <a:schemeClr val="tx1"/>
                </a:solidFill>
                <a:latin typeface="AngsanaUPC" pitchFamily="18" charset="-34"/>
                <a:cs typeface="AngsanaUPC" pitchFamily="18" charset="-34"/>
              </a:rPr>
              <a:t>Ph.D</a:t>
            </a:r>
            <a:r>
              <a:rPr lang="en-US" sz="2800" b="1" dirty="0" smtClean="0">
                <a:solidFill>
                  <a:schemeClr val="tx1"/>
                </a:solidFill>
                <a:latin typeface="AngsanaUPC" pitchFamily="18" charset="-34"/>
                <a:cs typeface="AngsanaUPC" pitchFamily="18" charset="-34"/>
              </a:rPr>
              <a:t> Microbiology/Immunity</a:t>
            </a:r>
            <a:endParaRPr lang="ar-IQ" sz="2800" b="1" dirty="0" smtClean="0">
              <a:solidFill>
                <a:schemeClr val="tx1"/>
              </a:solidFill>
              <a:latin typeface="AngsanaUPC" pitchFamily="18" charset="-34"/>
            </a:endParaRPr>
          </a:p>
          <a:p>
            <a:pPr algn="ctr"/>
            <a:endParaRPr lang="ar-IQ" b="1" dirty="0">
              <a:solidFill>
                <a:schemeClr val="tx1"/>
              </a:solidFill>
              <a:latin typeface="AngsanaUPC" pitchFamily="18"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172200"/>
          </a:xfrm>
        </p:spPr>
        <p:txBody>
          <a:bodyPr>
            <a:normAutofit fontScale="92500" lnSpcReduction="20000"/>
          </a:bodyPr>
          <a:lstStyle/>
          <a:p>
            <a:pPr algn="l" rtl="0">
              <a:buNone/>
            </a:pPr>
            <a:r>
              <a:rPr lang="en-US" b="1" u="sng" dirty="0" smtClean="0">
                <a:latin typeface="Berlin Sans FB" pitchFamily="34" charset="0"/>
              </a:rPr>
              <a:t>For example</a:t>
            </a:r>
          </a:p>
          <a:p>
            <a:pPr algn="l" rtl="0">
              <a:buNone/>
            </a:pPr>
            <a:endParaRPr lang="en-US" dirty="0" smtClean="0">
              <a:latin typeface="Berlin Sans FB" pitchFamily="34" charset="0"/>
            </a:endParaRPr>
          </a:p>
          <a:p>
            <a:pPr lvl="0" algn="l" rtl="0"/>
            <a:r>
              <a:rPr lang="en-US" dirty="0" smtClean="0">
                <a:latin typeface="Berlin Sans FB" pitchFamily="34" charset="0"/>
              </a:rPr>
              <a:t>In sponges, the cells are arranged as loose cell aggregates, i.e., they exhibit </a:t>
            </a:r>
            <a:r>
              <a:rPr lang="en-US" b="1" dirty="0" smtClean="0">
                <a:latin typeface="Berlin Sans FB" pitchFamily="34" charset="0"/>
              </a:rPr>
              <a:t>cellular level of organization</a:t>
            </a:r>
            <a:r>
              <a:rPr lang="en-US" dirty="0" smtClean="0">
                <a:latin typeface="Berlin Sans FB" pitchFamily="34" charset="0"/>
              </a:rPr>
              <a:t>.</a:t>
            </a:r>
          </a:p>
          <a:p>
            <a:pPr lvl="0" algn="l" rtl="0">
              <a:buNone/>
            </a:pPr>
            <a:endParaRPr lang="en-US" dirty="0" smtClean="0">
              <a:latin typeface="Berlin Sans FB" pitchFamily="34" charset="0"/>
            </a:endParaRPr>
          </a:p>
          <a:p>
            <a:pPr lvl="0" algn="l" rtl="0"/>
            <a:r>
              <a:rPr lang="en-US" dirty="0" smtClean="0">
                <a:latin typeface="Berlin Sans FB" pitchFamily="34" charset="0"/>
              </a:rPr>
              <a:t>In coelenterates, the arrangement of cells is more complex.</a:t>
            </a:r>
          </a:p>
          <a:p>
            <a:pPr lvl="0" algn="l" rtl="0">
              <a:buNone/>
            </a:pPr>
            <a:endParaRPr lang="en-US" dirty="0" smtClean="0">
              <a:latin typeface="Berlin Sans FB" pitchFamily="34" charset="0"/>
            </a:endParaRPr>
          </a:p>
          <a:p>
            <a:pPr lvl="0" algn="l" rtl="0"/>
            <a:r>
              <a:rPr lang="en-US" b="1" dirty="0" smtClean="0">
                <a:latin typeface="Berlin Sans FB" pitchFamily="34" charset="0"/>
              </a:rPr>
              <a:t>Organ level of organization</a:t>
            </a:r>
            <a:r>
              <a:rPr lang="en-US" dirty="0" smtClean="0">
                <a:latin typeface="Berlin Sans FB" pitchFamily="34" charset="0"/>
              </a:rPr>
              <a:t> is exhibited by members of </a:t>
            </a:r>
            <a:r>
              <a:rPr lang="en-US" dirty="0" err="1" smtClean="0">
                <a:latin typeface="Berlin Sans FB" pitchFamily="34" charset="0"/>
              </a:rPr>
              <a:t>Platyhelminthes</a:t>
            </a:r>
            <a:r>
              <a:rPr lang="en-US" dirty="0" smtClean="0">
                <a:latin typeface="Berlin Sans FB" pitchFamily="34" charset="0"/>
              </a:rPr>
              <a:t> and other higher phyla where tissues are grouped together to form organs, each specialized for a particular function.</a:t>
            </a:r>
          </a:p>
          <a:p>
            <a:pPr lvl="0" algn="l" rtl="0">
              <a:buNone/>
            </a:pPr>
            <a:endParaRPr lang="en-US" dirty="0" smtClean="0">
              <a:latin typeface="Berlin Sans FB" pitchFamily="34" charset="0"/>
            </a:endParaRPr>
          </a:p>
          <a:p>
            <a:pPr lvl="0" algn="l" rtl="0"/>
            <a:r>
              <a:rPr lang="en-US" dirty="0" smtClean="0">
                <a:latin typeface="Berlin Sans FB" pitchFamily="34" charset="0"/>
              </a:rPr>
              <a:t>In animals like Annelids, Arthropods, </a:t>
            </a:r>
            <a:r>
              <a:rPr lang="en-US" dirty="0" err="1" smtClean="0">
                <a:latin typeface="Berlin Sans FB" pitchFamily="34" charset="0"/>
              </a:rPr>
              <a:t>Molluscs</a:t>
            </a:r>
            <a:r>
              <a:rPr lang="en-US" dirty="0" smtClean="0">
                <a:latin typeface="Berlin Sans FB" pitchFamily="34" charset="0"/>
              </a:rPr>
              <a:t>, Echinoderms and Chordates, organs have associated to form functional systems, each system concerned with a specific physiological function. This pattern is called </a:t>
            </a:r>
            <a:r>
              <a:rPr lang="en-US" b="1" dirty="0" smtClean="0">
                <a:latin typeface="Berlin Sans FB" pitchFamily="34" charset="0"/>
              </a:rPr>
              <a:t>organ system level of organization</a:t>
            </a:r>
            <a:r>
              <a:rPr lang="en-US" dirty="0" smtClean="0">
                <a:latin typeface="Berlin Sans FB" pitchFamily="34" charset="0"/>
              </a:rPr>
              <a:t>.</a:t>
            </a:r>
          </a:p>
          <a:p>
            <a:pPr algn="l"/>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229600" cy="3962400"/>
          </a:xfrm>
        </p:spPr>
        <p:txBody>
          <a:bodyPr/>
          <a:lstStyle/>
          <a:p>
            <a:pPr lvl="0" algn="l"/>
            <a:r>
              <a:rPr lang="en-US" dirty="0" smtClean="0">
                <a:latin typeface="Berlin Sans FB" pitchFamily="34" charset="0"/>
              </a:rPr>
              <a:t>Organ systems in different groups of animals exhibit various patterns of complexities.</a:t>
            </a:r>
          </a:p>
          <a:p>
            <a:pPr algn="l" rtl="0"/>
            <a:r>
              <a:rPr lang="en-US" b="1" u="sng" dirty="0" smtClean="0">
                <a:latin typeface="Berlin Sans FB" pitchFamily="34" charset="0"/>
              </a:rPr>
              <a:t>For example:</a:t>
            </a:r>
            <a:endParaRPr lang="en-US" dirty="0" smtClean="0">
              <a:latin typeface="Berlin Sans FB" pitchFamily="34" charset="0"/>
            </a:endParaRPr>
          </a:p>
          <a:p>
            <a:pPr lvl="0" algn="l" rtl="0"/>
            <a:r>
              <a:rPr lang="en-US" dirty="0" smtClean="0">
                <a:latin typeface="Berlin Sans FB" pitchFamily="34" charset="0"/>
              </a:rPr>
              <a:t>The digestive system in </a:t>
            </a:r>
            <a:r>
              <a:rPr lang="en-US" b="1" dirty="0" err="1" smtClean="0">
                <a:latin typeface="Berlin Sans FB" pitchFamily="34" charset="0"/>
              </a:rPr>
              <a:t>Platyhelminthes</a:t>
            </a:r>
            <a:r>
              <a:rPr lang="en-US" b="1" dirty="0" smtClean="0">
                <a:latin typeface="Berlin Sans FB" pitchFamily="34" charset="0"/>
              </a:rPr>
              <a:t> (incomplete digestive system)</a:t>
            </a:r>
            <a:r>
              <a:rPr lang="en-US" dirty="0" smtClean="0">
                <a:latin typeface="Berlin Sans FB" pitchFamily="34" charset="0"/>
              </a:rPr>
              <a:t> has only a single opening to the outside of the body that serves as both mouth and anus, and is hence called incomplete. A </a:t>
            </a:r>
            <a:r>
              <a:rPr lang="en-US" b="1" dirty="0" smtClean="0">
                <a:latin typeface="Berlin Sans FB" pitchFamily="34" charset="0"/>
              </a:rPr>
              <a:t>complete digestive system</a:t>
            </a:r>
            <a:r>
              <a:rPr lang="en-US" dirty="0" smtClean="0">
                <a:latin typeface="Berlin Sans FB" pitchFamily="34" charset="0"/>
              </a:rPr>
              <a:t> has two openings, mouth and anus. </a:t>
            </a:r>
          </a:p>
          <a:p>
            <a:pPr algn="l"/>
            <a:endParaRPr lang="ar-IQ" dirty="0">
              <a:latin typeface="Berlin Sans FB" pitchFamily="34" charset="0"/>
            </a:endParaRPr>
          </a:p>
        </p:txBody>
      </p:sp>
      <p:pic>
        <p:nvPicPr>
          <p:cNvPr id="11" name="irc_mi" descr="صورة ذات صلة">
            <a:hlinkClick r:id="rId2"/>
          </p:cNvPr>
          <p:cNvPicPr/>
          <p:nvPr/>
        </p:nvPicPr>
        <p:blipFill>
          <a:blip r:embed="rId3" cstate="print"/>
          <a:srcRect l="8317" t="10309" r="9284" b="23196"/>
          <a:stretch>
            <a:fillRect/>
          </a:stretch>
        </p:blipFill>
        <p:spPr bwMode="auto">
          <a:xfrm>
            <a:off x="0" y="4419600"/>
            <a:ext cx="9144000" cy="2438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1"/>
            <a:ext cx="8229600" cy="2743199"/>
          </a:xfrm>
        </p:spPr>
        <p:txBody>
          <a:bodyPr>
            <a:normAutofit/>
          </a:bodyPr>
          <a:lstStyle/>
          <a:p>
            <a:pPr lvl="0" algn="l">
              <a:buNone/>
            </a:pPr>
            <a:r>
              <a:rPr lang="en-US" dirty="0" smtClean="0">
                <a:latin typeface="Berlin Sans FB" pitchFamily="34" charset="0"/>
              </a:rPr>
              <a:t>Similarly, the circulatory system may be of two types: </a:t>
            </a:r>
            <a:r>
              <a:rPr lang="en-US" b="1" u="sng" dirty="0" smtClean="0">
                <a:latin typeface="Berlin Sans FB" pitchFamily="34" charset="0"/>
              </a:rPr>
              <a:t>open type</a:t>
            </a:r>
            <a:r>
              <a:rPr lang="en-US" dirty="0" smtClean="0">
                <a:latin typeface="Berlin Sans FB" pitchFamily="34" charset="0"/>
              </a:rPr>
              <a:t> in which the blood is pumped out of the heart and the cells and tissues are directly bathed in it and </a:t>
            </a:r>
            <a:r>
              <a:rPr lang="en-US" b="1" u="sng" dirty="0" smtClean="0">
                <a:latin typeface="Berlin Sans FB" pitchFamily="34" charset="0"/>
              </a:rPr>
              <a:t>closed type</a:t>
            </a:r>
            <a:r>
              <a:rPr lang="en-US" dirty="0" smtClean="0">
                <a:latin typeface="Berlin Sans FB" pitchFamily="34" charset="0"/>
              </a:rPr>
              <a:t> in which the blood is circulated through a series of vessels of varying diameters (arteries, veins and capillaries). </a:t>
            </a:r>
          </a:p>
          <a:p>
            <a:pPr algn="l">
              <a:buNone/>
            </a:pPr>
            <a:endParaRPr lang="ar-IQ" dirty="0">
              <a:latin typeface="Berlin Sans FB" pitchFamily="34" charset="0"/>
            </a:endParaRPr>
          </a:p>
        </p:txBody>
      </p:sp>
      <p:pic>
        <p:nvPicPr>
          <p:cNvPr id="4" name="irc_mi" descr="نتيجة بحث الصور عن ‪the circulatory system: open type‬‏">
            <a:hlinkClick r:id="rId2"/>
          </p:cNvPr>
          <p:cNvPicPr/>
          <p:nvPr/>
        </p:nvPicPr>
        <p:blipFill>
          <a:blip r:embed="rId3" cstate="print"/>
          <a:srcRect t="6423"/>
          <a:stretch>
            <a:fillRect/>
          </a:stretch>
        </p:blipFill>
        <p:spPr bwMode="auto">
          <a:xfrm>
            <a:off x="228600" y="3200400"/>
            <a:ext cx="8610600" cy="3352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l" rtl="0">
              <a:buNone/>
            </a:pPr>
            <a:r>
              <a:rPr lang="en-US" dirty="0" smtClean="0">
                <a:latin typeface="Berlin Sans FB" pitchFamily="34" charset="0"/>
              </a:rPr>
              <a:t>-Levels of </a:t>
            </a:r>
            <a:r>
              <a:rPr lang="en-US" dirty="0" err="1" smtClean="0">
                <a:latin typeface="Berlin Sans FB" pitchFamily="34" charset="0"/>
              </a:rPr>
              <a:t>Organisation</a:t>
            </a:r>
            <a:r>
              <a:rPr lang="en-US" dirty="0" smtClean="0">
                <a:latin typeface="Berlin Sans FB" pitchFamily="34" charset="0"/>
              </a:rPr>
              <a:t>,</a:t>
            </a:r>
          </a:p>
          <a:p>
            <a:pPr lvl="0" algn="l" rtl="0">
              <a:buNone/>
            </a:pPr>
            <a:r>
              <a:rPr lang="en-US" dirty="0" smtClean="0">
                <a:latin typeface="Berlin Sans FB" pitchFamily="34" charset="0"/>
              </a:rPr>
              <a:t>-Symmetry,</a:t>
            </a:r>
          </a:p>
          <a:p>
            <a:pPr lvl="0" algn="l" rtl="0">
              <a:buNone/>
            </a:pPr>
            <a:r>
              <a:rPr lang="en-US" dirty="0" smtClean="0">
                <a:latin typeface="Berlin Sans FB" pitchFamily="34" charset="0"/>
              </a:rPr>
              <a:t>-</a:t>
            </a:r>
            <a:r>
              <a:rPr lang="en-US" dirty="0" err="1" smtClean="0">
                <a:latin typeface="Berlin Sans FB" pitchFamily="34" charset="0"/>
              </a:rPr>
              <a:t>Diploblastic</a:t>
            </a:r>
            <a:r>
              <a:rPr lang="en-US" dirty="0" smtClean="0">
                <a:latin typeface="Berlin Sans FB" pitchFamily="34" charset="0"/>
              </a:rPr>
              <a:t> and </a:t>
            </a:r>
            <a:r>
              <a:rPr lang="en-US" dirty="0" err="1" smtClean="0">
                <a:latin typeface="Berlin Sans FB" pitchFamily="34" charset="0"/>
              </a:rPr>
              <a:t>Triploblastic</a:t>
            </a:r>
            <a:r>
              <a:rPr lang="en-US" dirty="0" smtClean="0">
                <a:latin typeface="Berlin Sans FB" pitchFamily="34" charset="0"/>
              </a:rPr>
              <a:t> </a:t>
            </a:r>
            <a:r>
              <a:rPr lang="en-US" dirty="0" err="1" smtClean="0">
                <a:latin typeface="Berlin Sans FB" pitchFamily="34" charset="0"/>
              </a:rPr>
              <a:t>Organisation</a:t>
            </a:r>
            <a:r>
              <a:rPr lang="en-US" dirty="0" smtClean="0">
                <a:latin typeface="Berlin Sans FB" pitchFamily="34" charset="0"/>
              </a:rPr>
              <a:t>,</a:t>
            </a:r>
          </a:p>
          <a:p>
            <a:pPr lvl="0" algn="l" rtl="0">
              <a:buNone/>
            </a:pPr>
            <a:r>
              <a:rPr lang="en-US" dirty="0" smtClean="0">
                <a:latin typeface="Berlin Sans FB" pitchFamily="34" charset="0"/>
              </a:rPr>
              <a:t>-</a:t>
            </a:r>
            <a:r>
              <a:rPr lang="en-US" dirty="0" err="1" smtClean="0">
                <a:latin typeface="Berlin Sans FB" pitchFamily="34" charset="0"/>
              </a:rPr>
              <a:t>Coelom</a:t>
            </a:r>
            <a:r>
              <a:rPr lang="en-US" dirty="0" smtClean="0">
                <a:latin typeface="Berlin Sans FB" pitchFamily="34" charset="0"/>
              </a:rPr>
              <a:t> development,</a:t>
            </a:r>
          </a:p>
          <a:p>
            <a:pPr lvl="0" algn="l" rtl="0">
              <a:buNone/>
            </a:pPr>
            <a:r>
              <a:rPr lang="en-US" dirty="0" smtClean="0">
                <a:latin typeface="Berlin Sans FB" pitchFamily="34" charset="0"/>
              </a:rPr>
              <a:t>-Segmentation of the body and </a:t>
            </a:r>
          </a:p>
          <a:p>
            <a:pPr algn="l">
              <a:buNone/>
            </a:pPr>
            <a:r>
              <a:rPr lang="en-US" dirty="0" smtClean="0">
                <a:latin typeface="Berlin Sans FB" pitchFamily="34" charset="0"/>
              </a:rPr>
              <a:t>-Presence or absence of Notochord</a:t>
            </a:r>
            <a:endParaRPr lang="ar-IQ" dirty="0">
              <a:latin typeface="Berlin Sans FB" pitchFamily="34" charset="0"/>
            </a:endParaRPr>
          </a:p>
        </p:txBody>
      </p:sp>
      <p:sp>
        <p:nvSpPr>
          <p:cNvPr id="3" name="Title 2"/>
          <p:cNvSpPr>
            <a:spLocks noGrp="1"/>
          </p:cNvSpPr>
          <p:nvPr>
            <p:ph type="title"/>
          </p:nvPr>
        </p:nvSpPr>
        <p:spPr/>
        <p:txBody>
          <a:bodyPr>
            <a:noAutofit/>
          </a:bodyPr>
          <a:lstStyle/>
          <a:p>
            <a:r>
              <a:rPr lang="en-US" sz="3200" u="sng" dirty="0" smtClean="0">
                <a:solidFill>
                  <a:srgbClr val="00B050"/>
                </a:solidFill>
                <a:latin typeface="Berlin Sans FB" pitchFamily="34" charset="0"/>
              </a:rPr>
              <a:t>Therefore the basis for animal kingdom classification are:</a:t>
            </a:r>
            <a:endParaRPr lang="ar-IQ" sz="3200" dirty="0">
              <a:solidFill>
                <a:srgbClr val="00B050"/>
              </a:solidFill>
              <a:latin typeface="Berlin Sans FB"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534400" cy="6324600"/>
          </a:xfrm>
        </p:spPr>
        <p:txBody>
          <a:bodyPr>
            <a:normAutofit/>
          </a:bodyPr>
          <a:lstStyle/>
          <a:p>
            <a:pPr algn="l">
              <a:buNone/>
            </a:pPr>
            <a:r>
              <a:rPr lang="en-US" b="1" u="sng" dirty="0" smtClean="0">
                <a:latin typeface="Berlin Sans FB" pitchFamily="34" charset="0"/>
              </a:rPr>
              <a:t>Symmetry</a:t>
            </a:r>
            <a:endParaRPr lang="en-US" b="1" dirty="0" smtClean="0">
              <a:latin typeface="Berlin Sans FB" pitchFamily="34" charset="0"/>
            </a:endParaRPr>
          </a:p>
          <a:p>
            <a:pPr lvl="0" algn="l" rtl="0"/>
            <a:r>
              <a:rPr lang="en-US" dirty="0" smtClean="0">
                <a:latin typeface="Berlin Sans FB" pitchFamily="34" charset="0"/>
              </a:rPr>
              <a:t>Animals can be categorized on the basis of their symmetry.</a:t>
            </a:r>
          </a:p>
          <a:p>
            <a:pPr lvl="0" algn="l" rtl="0"/>
            <a:r>
              <a:rPr lang="en-US" dirty="0" smtClean="0">
                <a:latin typeface="Berlin Sans FB" pitchFamily="34" charset="0"/>
              </a:rPr>
              <a:t>Sponges are mostly asymmetrical, i.e., any plane that passes through the centre does not divide them into equal halves.</a:t>
            </a:r>
          </a:p>
          <a:p>
            <a:pPr lvl="0" algn="l" rtl="0"/>
            <a:r>
              <a:rPr lang="en-US" dirty="0" smtClean="0">
                <a:latin typeface="Berlin Sans FB" pitchFamily="34" charset="0"/>
              </a:rPr>
              <a:t>When any plane passing through the central axis of the body divides the organism into two identical halves, it is called </a:t>
            </a:r>
            <a:r>
              <a:rPr lang="en-US" b="1" dirty="0" smtClean="0">
                <a:latin typeface="Berlin Sans FB" pitchFamily="34" charset="0"/>
              </a:rPr>
              <a:t>radial symmetry</a:t>
            </a:r>
            <a:r>
              <a:rPr lang="en-US" dirty="0" smtClean="0">
                <a:latin typeface="Berlin Sans FB" pitchFamily="34" charset="0"/>
              </a:rPr>
              <a:t>. Coelenterates, Ctenophores and Echinoderms have this kind of body plan.</a:t>
            </a:r>
          </a:p>
          <a:p>
            <a:pPr lvl="0" algn="l" rtl="0"/>
            <a:r>
              <a:rPr lang="en-US" dirty="0" smtClean="0">
                <a:latin typeface="Berlin Sans FB" pitchFamily="34" charset="0"/>
              </a:rPr>
              <a:t>Animals like Annelids, Arthropods, etc., where the body can be divided into identical left and right halves in only one plane, exhibit </a:t>
            </a:r>
            <a:r>
              <a:rPr lang="en-US" b="1" dirty="0" smtClean="0">
                <a:latin typeface="Berlin Sans FB" pitchFamily="34" charset="0"/>
              </a:rPr>
              <a:t>bilateral symmetry</a:t>
            </a:r>
            <a:r>
              <a:rPr lang="en-US" dirty="0" smtClean="0">
                <a:latin typeface="Berlin Sans FB" pitchFamily="34" charset="0"/>
              </a:rPr>
              <a:t>. </a:t>
            </a:r>
          </a:p>
          <a:p>
            <a:pPr algn="l">
              <a:buNone/>
            </a:pPr>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419601"/>
            <a:ext cx="3733800" cy="609600"/>
          </a:xfrm>
        </p:spPr>
        <p:txBody>
          <a:bodyPr>
            <a:noAutofit/>
          </a:bodyPr>
          <a:lstStyle/>
          <a:p>
            <a:pPr algn="l">
              <a:buNone/>
            </a:pPr>
            <a:r>
              <a:rPr lang="en-US" sz="2800" b="1" dirty="0" smtClean="0">
                <a:latin typeface="Berlin Sans FB" pitchFamily="34" charset="0"/>
              </a:rPr>
              <a:t>Radial Symmetry                        </a:t>
            </a:r>
            <a:endParaRPr lang="en-US" sz="2800" dirty="0" smtClean="0">
              <a:latin typeface="Berlin Sans FB" pitchFamily="34" charset="0"/>
            </a:endParaRPr>
          </a:p>
        </p:txBody>
      </p:sp>
      <p:sp>
        <p:nvSpPr>
          <p:cNvPr id="3" name="Title 2"/>
          <p:cNvSpPr>
            <a:spLocks noGrp="1"/>
          </p:cNvSpPr>
          <p:nvPr>
            <p:ph type="title"/>
          </p:nvPr>
        </p:nvSpPr>
        <p:spPr>
          <a:xfrm>
            <a:off x="457200" y="685800"/>
            <a:ext cx="4648200" cy="731838"/>
          </a:xfrm>
        </p:spPr>
        <p:txBody>
          <a:bodyPr>
            <a:normAutofit/>
          </a:bodyPr>
          <a:lstStyle/>
          <a:p>
            <a:r>
              <a:rPr lang="en-US" sz="2400" dirty="0" smtClean="0">
                <a:solidFill>
                  <a:schemeClr val="tx1"/>
                </a:solidFill>
                <a:latin typeface="Berlin Sans FB" pitchFamily="34" charset="0"/>
              </a:rPr>
              <a:t> Bilateral Symmetry </a:t>
            </a:r>
            <a:endParaRPr lang="ar-IQ" sz="2400" dirty="0">
              <a:solidFill>
                <a:schemeClr val="tx1"/>
              </a:solidFill>
              <a:latin typeface="Berlin Sans FB" pitchFamily="34" charset="0"/>
            </a:endParaRPr>
          </a:p>
        </p:txBody>
      </p:sp>
      <p:pic>
        <p:nvPicPr>
          <p:cNvPr id="4" name="Picture 3" descr="bilateral symmetry"/>
          <p:cNvPicPr/>
          <p:nvPr/>
        </p:nvPicPr>
        <p:blipFill>
          <a:blip r:embed="rId2" cstate="print"/>
          <a:srcRect b="6579"/>
          <a:stretch>
            <a:fillRect/>
          </a:stretch>
        </p:blipFill>
        <p:spPr bwMode="auto">
          <a:xfrm>
            <a:off x="5257800" y="457200"/>
            <a:ext cx="3171825" cy="2971800"/>
          </a:xfrm>
          <a:prstGeom prst="rect">
            <a:avLst/>
          </a:prstGeom>
          <a:noFill/>
          <a:ln w="9525">
            <a:noFill/>
            <a:miter lim="800000"/>
            <a:headEnd/>
            <a:tailEnd/>
          </a:ln>
        </p:spPr>
      </p:pic>
      <p:pic>
        <p:nvPicPr>
          <p:cNvPr id="5" name="Picture 4" descr="radial symmetry"/>
          <p:cNvPicPr/>
          <p:nvPr/>
        </p:nvPicPr>
        <p:blipFill>
          <a:blip r:embed="rId3" cstate="print"/>
          <a:srcRect l="15306" r="15986" b="12012"/>
          <a:stretch>
            <a:fillRect/>
          </a:stretch>
        </p:blipFill>
        <p:spPr bwMode="auto">
          <a:xfrm>
            <a:off x="4876800" y="3733800"/>
            <a:ext cx="39624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a:bodyPr>
          <a:lstStyle/>
          <a:p>
            <a:pPr lvl="0" algn="l" rtl="0">
              <a:buNone/>
            </a:pPr>
            <a:r>
              <a:rPr lang="en-US" sz="2800" dirty="0" smtClean="0">
                <a:latin typeface="Berlin Sans FB" pitchFamily="34" charset="0"/>
              </a:rPr>
              <a:t>Animals in which the cells are arranged in two embryonic layers, an </a:t>
            </a:r>
            <a:r>
              <a:rPr lang="en-US" sz="2800" b="1" dirty="0" smtClean="0">
                <a:latin typeface="Berlin Sans FB" pitchFamily="34" charset="0"/>
              </a:rPr>
              <a:t>external ectoderm</a:t>
            </a:r>
            <a:r>
              <a:rPr lang="en-US" sz="2800" dirty="0" smtClean="0">
                <a:latin typeface="Berlin Sans FB" pitchFamily="34" charset="0"/>
              </a:rPr>
              <a:t> and an </a:t>
            </a:r>
            <a:r>
              <a:rPr lang="en-US" sz="2800" b="1" dirty="0" smtClean="0">
                <a:latin typeface="Berlin Sans FB" pitchFamily="34" charset="0"/>
              </a:rPr>
              <a:t>internal endoderm</a:t>
            </a:r>
            <a:r>
              <a:rPr lang="en-US" sz="2800" dirty="0" smtClean="0">
                <a:latin typeface="Berlin Sans FB" pitchFamily="34" charset="0"/>
              </a:rPr>
              <a:t>, are called </a:t>
            </a:r>
            <a:r>
              <a:rPr lang="en-US" sz="2800" b="1" dirty="0" err="1" smtClean="0">
                <a:latin typeface="Berlin Sans FB" pitchFamily="34" charset="0"/>
              </a:rPr>
              <a:t>diploblastic</a:t>
            </a:r>
            <a:r>
              <a:rPr lang="en-US" sz="2800" b="1" dirty="0" smtClean="0">
                <a:latin typeface="Berlin Sans FB" pitchFamily="34" charset="0"/>
              </a:rPr>
              <a:t> animals</a:t>
            </a:r>
            <a:r>
              <a:rPr lang="en-US" sz="2800" dirty="0" smtClean="0">
                <a:latin typeface="Berlin Sans FB" pitchFamily="34" charset="0"/>
              </a:rPr>
              <a:t>, e.g., Coelenterates. An undifferentiated layer, </a:t>
            </a:r>
            <a:r>
              <a:rPr lang="en-US" sz="2800" b="1" dirty="0" err="1" smtClean="0">
                <a:latin typeface="Berlin Sans FB" pitchFamily="34" charset="0"/>
              </a:rPr>
              <a:t>mesoglea</a:t>
            </a:r>
            <a:r>
              <a:rPr lang="en-US" sz="2800" dirty="0" smtClean="0">
                <a:latin typeface="Berlin Sans FB" pitchFamily="34" charset="0"/>
              </a:rPr>
              <a:t>, is present in between the ectoderm and the endoderm.</a:t>
            </a:r>
          </a:p>
          <a:p>
            <a:pPr lvl="0" algn="l" rtl="0">
              <a:buNone/>
            </a:pPr>
            <a:r>
              <a:rPr lang="en-US" sz="2800" dirty="0" smtClean="0">
                <a:latin typeface="Berlin Sans FB" pitchFamily="34" charset="0"/>
              </a:rPr>
              <a:t>Those animals in which the developing embryo has a third germinal layer, </a:t>
            </a:r>
            <a:r>
              <a:rPr lang="en-US" sz="2800" b="1" dirty="0" smtClean="0">
                <a:latin typeface="Berlin Sans FB" pitchFamily="34" charset="0"/>
              </a:rPr>
              <a:t>mesoderm</a:t>
            </a:r>
            <a:r>
              <a:rPr lang="en-US" sz="2800" dirty="0" smtClean="0">
                <a:latin typeface="Berlin Sans FB" pitchFamily="34" charset="0"/>
              </a:rPr>
              <a:t>, in between the ectoderm and endoderm, are called </a:t>
            </a:r>
            <a:r>
              <a:rPr lang="en-US" sz="2800" b="1" dirty="0" err="1" smtClean="0">
                <a:latin typeface="Berlin Sans FB" pitchFamily="34" charset="0"/>
              </a:rPr>
              <a:t>triploblastic</a:t>
            </a:r>
            <a:r>
              <a:rPr lang="en-US" sz="2800" b="1" dirty="0" smtClean="0">
                <a:latin typeface="Berlin Sans FB" pitchFamily="34" charset="0"/>
              </a:rPr>
              <a:t> animals</a:t>
            </a:r>
            <a:r>
              <a:rPr lang="en-US" sz="2800" dirty="0" smtClean="0">
                <a:latin typeface="Berlin Sans FB" pitchFamily="34" charset="0"/>
              </a:rPr>
              <a:t> (</a:t>
            </a:r>
            <a:r>
              <a:rPr lang="en-US" sz="2800" dirty="0" err="1" smtClean="0">
                <a:latin typeface="Berlin Sans FB" pitchFamily="34" charset="0"/>
              </a:rPr>
              <a:t>platyhelminthes</a:t>
            </a:r>
            <a:r>
              <a:rPr lang="en-US" sz="2800" dirty="0" smtClean="0">
                <a:latin typeface="Berlin Sans FB" pitchFamily="34" charset="0"/>
              </a:rPr>
              <a:t> to chordates).</a:t>
            </a:r>
          </a:p>
          <a:p>
            <a:pPr algn="l">
              <a:buNone/>
            </a:pPr>
            <a:endParaRPr lang="ar-IQ" sz="2800" dirty="0">
              <a:latin typeface="Berlin Sans FB" pitchFamily="34" charset="0"/>
            </a:endParaRPr>
          </a:p>
        </p:txBody>
      </p:sp>
      <p:sp>
        <p:nvSpPr>
          <p:cNvPr id="3" name="Title 2"/>
          <p:cNvSpPr>
            <a:spLocks noGrp="1"/>
          </p:cNvSpPr>
          <p:nvPr>
            <p:ph type="title"/>
          </p:nvPr>
        </p:nvSpPr>
        <p:spPr>
          <a:xfrm>
            <a:off x="457200" y="274638"/>
            <a:ext cx="8229600" cy="944562"/>
          </a:xfrm>
        </p:spPr>
        <p:txBody>
          <a:bodyPr>
            <a:noAutofit/>
          </a:bodyPr>
          <a:lstStyle/>
          <a:p>
            <a:r>
              <a:rPr lang="en-US" sz="2800" u="sng" dirty="0" err="1" smtClean="0">
                <a:latin typeface="Berlin Sans FB" pitchFamily="34" charset="0"/>
              </a:rPr>
              <a:t>Diploblastic</a:t>
            </a:r>
            <a:r>
              <a:rPr lang="en-US" sz="2800" u="sng" dirty="0" smtClean="0">
                <a:latin typeface="Berlin Sans FB" pitchFamily="34" charset="0"/>
              </a:rPr>
              <a:t> and </a:t>
            </a:r>
            <a:r>
              <a:rPr lang="en-US" sz="2800" u="sng" dirty="0" err="1" smtClean="0">
                <a:latin typeface="Berlin Sans FB" pitchFamily="34" charset="0"/>
              </a:rPr>
              <a:t>Triploblastic</a:t>
            </a:r>
            <a:r>
              <a:rPr lang="en-US" sz="2800" u="sng" dirty="0" smtClean="0">
                <a:latin typeface="Berlin Sans FB" pitchFamily="34" charset="0"/>
              </a:rPr>
              <a:t> Organization</a:t>
            </a:r>
            <a:endParaRPr lang="ar-IQ" sz="2800" dirty="0">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953000"/>
            <a:ext cx="8229600" cy="1054291"/>
          </a:xfrm>
        </p:spPr>
        <p:txBody>
          <a:bodyPr/>
          <a:lstStyle/>
          <a:p>
            <a:pPr algn="l"/>
            <a:r>
              <a:rPr lang="en-US" b="1" dirty="0" smtClean="0">
                <a:latin typeface="Agency FB" pitchFamily="34" charset="0"/>
              </a:rPr>
              <a:t>Figure: Showing germinal layers: (a) </a:t>
            </a:r>
            <a:r>
              <a:rPr lang="en-US" b="1" dirty="0" err="1" smtClean="0">
                <a:latin typeface="Agency FB" pitchFamily="34" charset="0"/>
              </a:rPr>
              <a:t>Diploblastic</a:t>
            </a:r>
            <a:r>
              <a:rPr lang="en-US" b="1" dirty="0" smtClean="0">
                <a:latin typeface="Agency FB" pitchFamily="34" charset="0"/>
              </a:rPr>
              <a:t> (b) </a:t>
            </a:r>
            <a:r>
              <a:rPr lang="en-US" b="1" dirty="0" err="1" smtClean="0">
                <a:latin typeface="Agency FB" pitchFamily="34" charset="0"/>
              </a:rPr>
              <a:t>Triploblastic</a:t>
            </a:r>
            <a:endParaRPr lang="ar-IQ" dirty="0">
              <a:latin typeface="Agency FB" pitchFamily="34" charset="0"/>
            </a:endParaRPr>
          </a:p>
        </p:txBody>
      </p:sp>
      <p:pic>
        <p:nvPicPr>
          <p:cNvPr id="4" name="Picture 3" descr="Diploblastic - Triploblastic"/>
          <p:cNvPicPr/>
          <p:nvPr/>
        </p:nvPicPr>
        <p:blipFill>
          <a:blip r:embed="rId2" cstate="print"/>
          <a:srcRect/>
          <a:stretch>
            <a:fillRect/>
          </a:stretch>
        </p:blipFill>
        <p:spPr bwMode="auto">
          <a:xfrm>
            <a:off x="381000" y="533401"/>
            <a:ext cx="8381999" cy="391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458200" cy="6172200"/>
          </a:xfrm>
        </p:spPr>
        <p:txBody>
          <a:bodyPr>
            <a:normAutofit fontScale="92500" lnSpcReduction="10000"/>
          </a:bodyPr>
          <a:lstStyle/>
          <a:p>
            <a:pPr algn="l" rtl="0">
              <a:buNone/>
            </a:pPr>
            <a:r>
              <a:rPr lang="en-US" b="1" u="sng" dirty="0" err="1" smtClean="0">
                <a:latin typeface="Berlin Sans FB" pitchFamily="34" charset="0"/>
              </a:rPr>
              <a:t>Coelom</a:t>
            </a:r>
            <a:endParaRPr lang="en-US" b="1" u="sng" dirty="0" smtClean="0">
              <a:latin typeface="Berlin Sans FB" pitchFamily="34" charset="0"/>
            </a:endParaRPr>
          </a:p>
          <a:p>
            <a:pPr algn="l" rtl="0">
              <a:buNone/>
            </a:pPr>
            <a:endParaRPr lang="en-US" b="1" dirty="0" smtClean="0">
              <a:latin typeface="Berlin Sans FB" pitchFamily="34" charset="0"/>
            </a:endParaRPr>
          </a:p>
          <a:p>
            <a:pPr lvl="0" algn="l" rtl="0"/>
            <a:r>
              <a:rPr lang="en-US" dirty="0" smtClean="0">
                <a:latin typeface="Berlin Sans FB" pitchFamily="34" charset="0"/>
              </a:rPr>
              <a:t>Presence or absence of a cavity between the body wall and the gut wall is very important in classification.</a:t>
            </a:r>
          </a:p>
          <a:p>
            <a:pPr lvl="0" algn="l" rtl="0"/>
            <a:r>
              <a:rPr lang="en-US" dirty="0" smtClean="0">
                <a:latin typeface="Berlin Sans FB" pitchFamily="34" charset="0"/>
              </a:rPr>
              <a:t>The body cavity, which is lined by </a:t>
            </a:r>
            <a:r>
              <a:rPr lang="en-US" b="1" dirty="0" smtClean="0">
                <a:latin typeface="Berlin Sans FB" pitchFamily="34" charset="0"/>
              </a:rPr>
              <a:t>mesoderm</a:t>
            </a:r>
            <a:r>
              <a:rPr lang="en-US" dirty="0" smtClean="0">
                <a:latin typeface="Berlin Sans FB" pitchFamily="34" charset="0"/>
              </a:rPr>
              <a:t> is called </a:t>
            </a:r>
            <a:r>
              <a:rPr lang="en-US" b="1" dirty="0" err="1" smtClean="0">
                <a:latin typeface="Berlin Sans FB" pitchFamily="34" charset="0"/>
              </a:rPr>
              <a:t>coelom</a:t>
            </a:r>
            <a:r>
              <a:rPr lang="en-US" dirty="0" smtClean="0">
                <a:latin typeface="Berlin Sans FB" pitchFamily="34" charset="0"/>
              </a:rPr>
              <a:t>.</a:t>
            </a:r>
          </a:p>
          <a:p>
            <a:pPr lvl="0" algn="l" rtl="0"/>
            <a:r>
              <a:rPr lang="en-US" dirty="0" smtClean="0">
                <a:latin typeface="Berlin Sans FB" pitchFamily="34" charset="0"/>
              </a:rPr>
              <a:t>Animals possessing </a:t>
            </a:r>
            <a:r>
              <a:rPr lang="en-US" dirty="0" err="1" smtClean="0">
                <a:latin typeface="Berlin Sans FB" pitchFamily="34" charset="0"/>
              </a:rPr>
              <a:t>coelom</a:t>
            </a:r>
            <a:r>
              <a:rPr lang="en-US" dirty="0" smtClean="0">
                <a:latin typeface="Berlin Sans FB" pitchFamily="34" charset="0"/>
              </a:rPr>
              <a:t> are called </a:t>
            </a:r>
            <a:r>
              <a:rPr lang="en-US" b="1" dirty="0" err="1" smtClean="0">
                <a:latin typeface="Berlin Sans FB" pitchFamily="34" charset="0"/>
              </a:rPr>
              <a:t>coelomates</a:t>
            </a:r>
            <a:r>
              <a:rPr lang="en-US" dirty="0" smtClean="0">
                <a:latin typeface="Berlin Sans FB" pitchFamily="34" charset="0"/>
              </a:rPr>
              <a:t>, e.g., Annelids, </a:t>
            </a:r>
            <a:r>
              <a:rPr lang="en-US" dirty="0" err="1" smtClean="0">
                <a:latin typeface="Berlin Sans FB" pitchFamily="34" charset="0"/>
              </a:rPr>
              <a:t>Molluscs</a:t>
            </a:r>
            <a:r>
              <a:rPr lang="en-US" dirty="0" smtClean="0">
                <a:latin typeface="Berlin Sans FB" pitchFamily="34" charset="0"/>
              </a:rPr>
              <a:t>, Arthropods, Echinoderms, Hemichordates &amp; Chordates.</a:t>
            </a:r>
          </a:p>
          <a:p>
            <a:pPr lvl="0" algn="l" rtl="0"/>
            <a:r>
              <a:rPr lang="en-US" dirty="0" smtClean="0">
                <a:latin typeface="Berlin Sans FB" pitchFamily="34" charset="0"/>
              </a:rPr>
              <a:t>In some animals, the body cavity is not lined by mesoderm, instead, the mesoderm is present as scattered pouches in between the ectoderm and endoderm. Such a body cavity is called </a:t>
            </a:r>
            <a:r>
              <a:rPr lang="en-US" b="1" dirty="0" err="1" smtClean="0">
                <a:latin typeface="Berlin Sans FB" pitchFamily="34" charset="0"/>
              </a:rPr>
              <a:t>pseudocoelom</a:t>
            </a:r>
            <a:r>
              <a:rPr lang="en-US" dirty="0" smtClean="0">
                <a:latin typeface="Berlin Sans FB" pitchFamily="34" charset="0"/>
              </a:rPr>
              <a:t> and the animals possessing them are called </a:t>
            </a:r>
            <a:r>
              <a:rPr lang="en-US" dirty="0" err="1" smtClean="0">
                <a:latin typeface="Berlin Sans FB" pitchFamily="34" charset="0"/>
              </a:rPr>
              <a:t>pseudocoelomates</a:t>
            </a:r>
            <a:r>
              <a:rPr lang="en-US" dirty="0" smtClean="0">
                <a:latin typeface="Berlin Sans FB" pitchFamily="34" charset="0"/>
              </a:rPr>
              <a:t>, e.g., </a:t>
            </a:r>
            <a:r>
              <a:rPr lang="en-US" dirty="0" err="1" smtClean="0">
                <a:latin typeface="Berlin Sans FB" pitchFamily="34" charset="0"/>
              </a:rPr>
              <a:t>Aschelminthes</a:t>
            </a:r>
            <a:r>
              <a:rPr lang="en-US" dirty="0" smtClean="0">
                <a:latin typeface="Berlin Sans FB" pitchFamily="34" charset="0"/>
              </a:rPr>
              <a:t>.</a:t>
            </a:r>
          </a:p>
          <a:p>
            <a:pPr lvl="0" algn="l" rtl="0"/>
            <a:r>
              <a:rPr lang="en-US" dirty="0" smtClean="0">
                <a:latin typeface="Berlin Sans FB" pitchFamily="34" charset="0"/>
              </a:rPr>
              <a:t>The animals in which the body cavity is absent are called </a:t>
            </a:r>
            <a:r>
              <a:rPr lang="en-US" b="1" dirty="0" err="1" smtClean="0">
                <a:latin typeface="Berlin Sans FB" pitchFamily="34" charset="0"/>
              </a:rPr>
              <a:t>acoelomates</a:t>
            </a:r>
            <a:r>
              <a:rPr lang="en-US" dirty="0" smtClean="0">
                <a:latin typeface="Berlin Sans FB" pitchFamily="34" charset="0"/>
              </a:rPr>
              <a:t>, e.g., </a:t>
            </a:r>
            <a:r>
              <a:rPr lang="en-US" dirty="0" err="1" smtClean="0">
                <a:latin typeface="Berlin Sans FB" pitchFamily="34" charset="0"/>
              </a:rPr>
              <a:t>Platyhelminthes</a:t>
            </a:r>
            <a:r>
              <a:rPr lang="en-US" dirty="0" smtClean="0">
                <a:latin typeface="Berlin Sans FB" pitchFamily="34" charset="0"/>
              </a:rPr>
              <a:t>.</a:t>
            </a:r>
          </a:p>
          <a:p>
            <a:pPr algn="l"/>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elomates - pseudocoelomate - acoelomate"/>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61248" cy="6400800"/>
          </a:xfrm>
        </p:spPr>
        <p:txBody>
          <a:bodyPr>
            <a:normAutofit/>
          </a:bodyPr>
          <a:lstStyle/>
          <a:p>
            <a:pPr lvl="0" algn="l" rtl="0"/>
            <a:r>
              <a:rPr lang="en-US" dirty="0" smtClean="0">
                <a:latin typeface="Berlin Sans FB" pitchFamily="34" charset="0"/>
              </a:rPr>
              <a:t>The eukaryotic genome is larger and more complex than the prokaryotic genome</a:t>
            </a:r>
          </a:p>
          <a:p>
            <a:pPr lvl="0" algn="l" rtl="0">
              <a:buNone/>
            </a:pPr>
            <a:endParaRPr lang="en-US" dirty="0" smtClean="0">
              <a:latin typeface="Berlin Sans FB" pitchFamily="34" charset="0"/>
            </a:endParaRPr>
          </a:p>
          <a:p>
            <a:pPr lvl="0" algn="l" rtl="0"/>
            <a:r>
              <a:rPr lang="en-US" dirty="0" smtClean="0">
                <a:latin typeface="Berlin Sans FB" pitchFamily="34" charset="0"/>
              </a:rPr>
              <a:t>Eukaryotes have several separate, linear chromosomes.</a:t>
            </a:r>
          </a:p>
          <a:p>
            <a:pPr lvl="0" algn="l" rtl="0">
              <a:buNone/>
            </a:pPr>
            <a:endParaRPr lang="en-US" dirty="0" smtClean="0">
              <a:latin typeface="Berlin Sans FB" pitchFamily="34" charset="0"/>
            </a:endParaRPr>
          </a:p>
          <a:p>
            <a:pPr lvl="0" algn="l" rtl="0"/>
            <a:r>
              <a:rPr lang="en-US" dirty="0" smtClean="0">
                <a:latin typeface="Berlin Sans FB" pitchFamily="34" charset="0"/>
              </a:rPr>
              <a:t>Each eukaryotic chromosome has a single, continuous, double helix of DNA.</a:t>
            </a:r>
          </a:p>
          <a:p>
            <a:pPr lvl="0" algn="l" rtl="0">
              <a:buNone/>
            </a:pPr>
            <a:endParaRPr lang="en-US" dirty="0" smtClean="0">
              <a:latin typeface="Berlin Sans FB" pitchFamily="34" charset="0"/>
            </a:endParaRPr>
          </a:p>
          <a:p>
            <a:pPr lvl="0" algn="l" rtl="0"/>
            <a:r>
              <a:rPr lang="en-US" dirty="0" smtClean="0">
                <a:latin typeface="Berlin Sans FB" pitchFamily="34" charset="0"/>
              </a:rPr>
              <a:t>Each chromosome must have recognition sequences, a </a:t>
            </a:r>
            <a:r>
              <a:rPr lang="en-US" dirty="0" err="1" smtClean="0">
                <a:latin typeface="Berlin Sans FB" pitchFamily="34" charset="0"/>
              </a:rPr>
              <a:t>centromeric</a:t>
            </a:r>
            <a:r>
              <a:rPr lang="en-US" dirty="0" smtClean="0">
                <a:latin typeface="Berlin Sans FB" pitchFamily="34" charset="0"/>
              </a:rPr>
              <a:t> sequence, and, on the ends, </a:t>
            </a:r>
            <a:r>
              <a:rPr lang="en-US" dirty="0" err="1" smtClean="0">
                <a:latin typeface="Berlin Sans FB" pitchFamily="34" charset="0"/>
              </a:rPr>
              <a:t>telomeric</a:t>
            </a:r>
            <a:r>
              <a:rPr lang="en-US" dirty="0" smtClean="0">
                <a:latin typeface="Berlin Sans FB" pitchFamily="34" charset="0"/>
              </a:rPr>
              <a:t> sequences.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229600" cy="3962400"/>
          </a:xfrm>
        </p:spPr>
        <p:txBody>
          <a:bodyPr>
            <a:normAutofit/>
          </a:bodyPr>
          <a:lstStyle/>
          <a:p>
            <a:pPr algn="l" rtl="0">
              <a:buNone/>
            </a:pPr>
            <a:r>
              <a:rPr lang="en-US" b="1" u="sng" dirty="0" smtClean="0">
                <a:latin typeface="Berlin Sans FB" pitchFamily="34" charset="0"/>
              </a:rPr>
              <a:t>Segmentation</a:t>
            </a:r>
            <a:endParaRPr lang="en-US" b="1" dirty="0" smtClean="0">
              <a:latin typeface="Berlin Sans FB" pitchFamily="34" charset="0"/>
            </a:endParaRPr>
          </a:p>
          <a:p>
            <a:pPr lvl="0" algn="l" rtl="0"/>
            <a:r>
              <a:rPr lang="en-US" dirty="0" smtClean="0">
                <a:latin typeface="Berlin Sans FB" pitchFamily="34" charset="0"/>
              </a:rPr>
              <a:t>In some animals, the body is externally and internally divided into segments with a serial repetition of at least some organs.</a:t>
            </a:r>
          </a:p>
          <a:p>
            <a:pPr lvl="0" algn="l" rtl="0">
              <a:buNone/>
            </a:pPr>
            <a:endParaRPr lang="en-US" dirty="0" smtClean="0">
              <a:latin typeface="Berlin Sans FB" pitchFamily="34" charset="0"/>
            </a:endParaRPr>
          </a:p>
          <a:p>
            <a:pPr lvl="0" algn="l" rtl="0"/>
            <a:r>
              <a:rPr lang="en-US" dirty="0" smtClean="0">
                <a:latin typeface="Berlin Sans FB" pitchFamily="34" charset="0"/>
              </a:rPr>
              <a:t>For example, in earthworm, the body shows this pattern called </a:t>
            </a:r>
            <a:r>
              <a:rPr lang="en-US" b="1" dirty="0" err="1" smtClean="0">
                <a:latin typeface="Berlin Sans FB" pitchFamily="34" charset="0"/>
              </a:rPr>
              <a:t>metameric</a:t>
            </a:r>
            <a:r>
              <a:rPr lang="en-US" b="1" dirty="0" smtClean="0">
                <a:latin typeface="Berlin Sans FB" pitchFamily="34" charset="0"/>
              </a:rPr>
              <a:t> segmentation</a:t>
            </a:r>
            <a:r>
              <a:rPr lang="en-US" dirty="0" smtClean="0">
                <a:latin typeface="Berlin Sans FB" pitchFamily="34" charset="0"/>
              </a:rPr>
              <a:t> and the phenomenon is known as </a:t>
            </a:r>
            <a:r>
              <a:rPr lang="en-US" b="1" dirty="0" err="1" smtClean="0">
                <a:latin typeface="Berlin Sans FB" pitchFamily="34" charset="0"/>
              </a:rPr>
              <a:t>metamerism</a:t>
            </a:r>
            <a:r>
              <a:rPr lang="en-US" dirty="0" smtClean="0">
                <a:latin typeface="Berlin Sans FB" pitchFamily="34" charset="0"/>
              </a:rPr>
              <a:t>.</a:t>
            </a:r>
          </a:p>
        </p:txBody>
      </p:sp>
      <p:pic>
        <p:nvPicPr>
          <p:cNvPr id="4" name="irc_mi" descr="نتيجة بحث الصور عن ‪metameric segmentation in earthworm‬‏">
            <a:hlinkClick r:id="rId2"/>
          </p:cNvPr>
          <p:cNvPicPr/>
          <p:nvPr/>
        </p:nvPicPr>
        <p:blipFill>
          <a:blip r:embed="rId3" cstate="print"/>
          <a:srcRect/>
          <a:stretch>
            <a:fillRect/>
          </a:stretch>
        </p:blipFill>
        <p:spPr bwMode="auto">
          <a:xfrm>
            <a:off x="457200" y="4267200"/>
            <a:ext cx="815340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1"/>
            <a:ext cx="8229600" cy="4343400"/>
          </a:xfrm>
        </p:spPr>
        <p:txBody>
          <a:bodyPr>
            <a:normAutofit/>
          </a:bodyPr>
          <a:lstStyle/>
          <a:p>
            <a:pPr algn="l" rtl="0">
              <a:buNone/>
            </a:pPr>
            <a:r>
              <a:rPr lang="en-US" b="1" u="sng" dirty="0" smtClean="0">
                <a:latin typeface="Berlin Sans FB" pitchFamily="34" charset="0"/>
              </a:rPr>
              <a:t>Notochord</a:t>
            </a:r>
            <a:endParaRPr lang="en-US" b="1" dirty="0" smtClean="0">
              <a:latin typeface="Berlin Sans FB" pitchFamily="34" charset="0"/>
            </a:endParaRPr>
          </a:p>
          <a:p>
            <a:pPr lvl="0" algn="l" rtl="0"/>
            <a:r>
              <a:rPr lang="en-US" dirty="0" smtClean="0">
                <a:latin typeface="Berlin Sans FB" pitchFamily="34" charset="0"/>
              </a:rPr>
              <a:t>Notochord is a </a:t>
            </a:r>
            <a:r>
              <a:rPr lang="en-US" dirty="0" err="1" smtClean="0">
                <a:latin typeface="Berlin Sans FB" pitchFamily="34" charset="0"/>
              </a:rPr>
              <a:t>mesodermally</a:t>
            </a:r>
            <a:r>
              <a:rPr lang="en-US" dirty="0" smtClean="0">
                <a:latin typeface="Berlin Sans FB" pitchFamily="34" charset="0"/>
              </a:rPr>
              <a:t> [the middle layer of cells or tissues of an embryo, or the parts derived from this (e.g. cartilage, muscles, and bone)] derived rod-like structure formed on the dorsal side [posterior] during embryonic development in some animals.</a:t>
            </a:r>
          </a:p>
          <a:p>
            <a:pPr lvl="0" algn="l" rtl="0"/>
            <a:r>
              <a:rPr lang="en-US" dirty="0" smtClean="0">
                <a:latin typeface="Berlin Sans FB" pitchFamily="34" charset="0"/>
              </a:rPr>
              <a:t>Animals with notochord are called </a:t>
            </a:r>
            <a:r>
              <a:rPr lang="en-US" b="1" dirty="0" smtClean="0">
                <a:latin typeface="Berlin Sans FB" pitchFamily="34" charset="0"/>
              </a:rPr>
              <a:t>chordates</a:t>
            </a:r>
            <a:r>
              <a:rPr lang="en-US" dirty="0" smtClean="0">
                <a:latin typeface="Berlin Sans FB" pitchFamily="34" charset="0"/>
              </a:rPr>
              <a:t> and those animals which do not form this structure are called non-chordates, e.g., </a:t>
            </a:r>
            <a:r>
              <a:rPr lang="en-US" dirty="0" err="1" smtClean="0">
                <a:latin typeface="Berlin Sans FB" pitchFamily="34" charset="0"/>
              </a:rPr>
              <a:t>Porifera</a:t>
            </a:r>
            <a:r>
              <a:rPr lang="en-US" dirty="0" smtClean="0">
                <a:latin typeface="Berlin Sans FB" pitchFamily="34" charset="0"/>
              </a:rPr>
              <a:t> to Echinoderms.</a:t>
            </a:r>
          </a:p>
          <a:p>
            <a:pPr algn="l"/>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صورة ذات صلة">
            <a:hlinkClick r:id="rId2"/>
          </p:cNvPr>
          <p:cNvPicPr/>
          <p:nvPr/>
        </p:nvPicPr>
        <p:blipFill>
          <a:blip r:embed="rId3" cstate="print"/>
          <a:srcRect l="15139" t="5670" r="9960" b="10567"/>
          <a:stretch>
            <a:fillRect/>
          </a:stretch>
        </p:blipFill>
        <p:spPr bwMode="auto">
          <a:xfrm>
            <a:off x="914400" y="228600"/>
            <a:ext cx="6867525" cy="632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jpg"/>
          <p:cNvPicPr>
            <a:picLocks noChangeAspect="1"/>
          </p:cNvPicPr>
          <p:nvPr/>
        </p:nvPicPr>
        <p:blipFill>
          <a:blip r:embed="rId2" cstate="print"/>
          <a:stretch>
            <a:fillRect/>
          </a:stretch>
        </p:blipFill>
        <p:spPr>
          <a:xfrm>
            <a:off x="3505200" y="1219200"/>
            <a:ext cx="4114800" cy="4914579"/>
          </a:xfrm>
          <a:prstGeom prst="rect">
            <a:avLst/>
          </a:prstGeom>
        </p:spPr>
      </p:pic>
      <p:sp>
        <p:nvSpPr>
          <p:cNvPr id="5" name="Rectangle 4"/>
          <p:cNvSpPr/>
          <p:nvPr/>
        </p:nvSpPr>
        <p:spPr>
          <a:xfrm>
            <a:off x="381000" y="533400"/>
            <a:ext cx="2971800" cy="584775"/>
          </a:xfrm>
          <a:prstGeom prst="rect">
            <a:avLst/>
          </a:prstGeom>
        </p:spPr>
        <p:txBody>
          <a:bodyPr wrap="square">
            <a:spAutoFit/>
          </a:bodyPr>
          <a:lstStyle/>
          <a:p>
            <a:r>
              <a:rPr lang="en-US" sz="3200" b="1" dirty="0" smtClean="0">
                <a:latin typeface="Berlin Sans FB" pitchFamily="34" charset="0"/>
              </a:rPr>
              <a:t>Any Question?</a:t>
            </a:r>
            <a:endParaRPr lang="ar-IQ"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73891"/>
          </a:xfrm>
        </p:spPr>
        <p:txBody>
          <a:bodyPr>
            <a:normAutofit fontScale="92500"/>
          </a:bodyPr>
          <a:lstStyle/>
          <a:p>
            <a:pPr lvl="0" algn="l" rtl="0"/>
            <a:r>
              <a:rPr lang="en-US" dirty="0" smtClean="0">
                <a:latin typeface="Berlin Sans FB" pitchFamily="34" charset="0"/>
              </a:rPr>
              <a:t>In eukaryotes, chromosomes are separated from the cytoplasm by the nuclear envelope.</a:t>
            </a:r>
          </a:p>
          <a:p>
            <a:pPr lvl="0" algn="l" rtl="0">
              <a:buNone/>
            </a:pPr>
            <a:endParaRPr lang="en-US" dirty="0" smtClean="0">
              <a:latin typeface="Berlin Sans FB" pitchFamily="34" charset="0"/>
            </a:endParaRPr>
          </a:p>
          <a:p>
            <a:pPr lvl="0" algn="l" rtl="0"/>
            <a:r>
              <a:rPr lang="en-US" dirty="0" smtClean="0">
                <a:latin typeface="Berlin Sans FB" pitchFamily="34" charset="0"/>
              </a:rPr>
              <a:t>DNA duplication and RNA synthesis occur in the nucleus.</a:t>
            </a:r>
          </a:p>
          <a:p>
            <a:pPr lvl="0" algn="l" rtl="0">
              <a:buNone/>
            </a:pPr>
            <a:endParaRPr lang="en-US" dirty="0" smtClean="0">
              <a:latin typeface="Berlin Sans FB" pitchFamily="34" charset="0"/>
            </a:endParaRPr>
          </a:p>
          <a:p>
            <a:pPr lvl="0" algn="l" rtl="0"/>
            <a:r>
              <a:rPr lang="en-US" dirty="0" smtClean="0">
                <a:latin typeface="Berlin Sans FB" pitchFamily="34" charset="0"/>
              </a:rPr>
              <a:t>RNA translation occurs exclusively outside the nucleus.</a:t>
            </a:r>
          </a:p>
          <a:p>
            <a:pPr lvl="0" algn="l" rtl="0">
              <a:buNone/>
            </a:pPr>
            <a:endParaRPr lang="en-US" dirty="0" smtClean="0">
              <a:latin typeface="Berlin Sans FB" pitchFamily="34" charset="0"/>
            </a:endParaRPr>
          </a:p>
          <a:p>
            <a:pPr lvl="0" algn="l" rtl="0"/>
            <a:r>
              <a:rPr lang="en-US" dirty="0" smtClean="0">
                <a:latin typeface="Berlin Sans FB" pitchFamily="34" charset="0"/>
              </a:rPr>
              <a:t>Even within genes there are sequences that are not translated.</a:t>
            </a:r>
          </a:p>
          <a:p>
            <a:pPr lvl="0" algn="l" rtl="0">
              <a:buNone/>
            </a:pPr>
            <a:endParaRPr lang="en-US" dirty="0" smtClean="0">
              <a:latin typeface="Berlin Sans FB" pitchFamily="34" charset="0"/>
            </a:endParaRPr>
          </a:p>
          <a:p>
            <a:pPr lvl="0" algn="l" rtl="0"/>
            <a:r>
              <a:rPr lang="en-US" dirty="0" smtClean="0">
                <a:latin typeface="Berlin Sans FB" pitchFamily="34" charset="0"/>
              </a:rPr>
              <a:t>Some of these </a:t>
            </a:r>
            <a:r>
              <a:rPr lang="en-US" dirty="0" err="1" smtClean="0">
                <a:latin typeface="Berlin Sans FB" pitchFamily="34" charset="0"/>
              </a:rPr>
              <a:t>nontranscribed</a:t>
            </a:r>
            <a:r>
              <a:rPr lang="en-US" dirty="0" smtClean="0">
                <a:latin typeface="Berlin Sans FB" pitchFamily="34" charset="0"/>
              </a:rPr>
              <a:t> regions are structural, such as the telomeres; some regulate gene expression; and some have no known use.</a:t>
            </a:r>
          </a:p>
          <a:p>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نتيجة بحث الصور عن ‪chromosome structure‬‏">
            <a:hlinkClick r:id="rId2"/>
          </p:cNvPr>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png"/>
          <p:cNvPicPr/>
          <p:nvPr/>
        </p:nvPicPr>
        <p:blipFill>
          <a:blip r:embed="rId2" cstate="print"/>
          <a:stretch>
            <a:fillRect/>
          </a:stretch>
        </p:blipFill>
        <p:spPr>
          <a:xfrm>
            <a:off x="0" y="1"/>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81000"/>
            <a:ext cx="8458200" cy="5626291"/>
          </a:xfrm>
        </p:spPr>
        <p:txBody>
          <a:bodyPr/>
          <a:lstStyle/>
          <a:p>
            <a:pPr algn="l" rtl="0">
              <a:buNone/>
            </a:pPr>
            <a:r>
              <a:rPr lang="en-US" b="1" u="sng" dirty="0" smtClean="0">
                <a:solidFill>
                  <a:srgbClr val="00B050"/>
                </a:solidFill>
                <a:latin typeface="Berlin Sans FB" pitchFamily="34" charset="0"/>
              </a:rPr>
              <a:t>Human Genome Statistics</a:t>
            </a:r>
          </a:p>
          <a:p>
            <a:pPr algn="l" rtl="0">
              <a:buNone/>
            </a:pPr>
            <a:endParaRPr lang="en-US" dirty="0" smtClean="0">
              <a:latin typeface="Berlin Sans FB" pitchFamily="34" charset="0"/>
            </a:endParaRPr>
          </a:p>
          <a:p>
            <a:pPr lvl="0" algn="l" rtl="0"/>
            <a:r>
              <a:rPr lang="en-US" dirty="0" smtClean="0">
                <a:latin typeface="Berlin Sans FB" pitchFamily="34" charset="0"/>
              </a:rPr>
              <a:t>3.3 billion base pairs in the haploid genome</a:t>
            </a:r>
          </a:p>
          <a:p>
            <a:pPr lvl="0" algn="l" rtl="0"/>
            <a:r>
              <a:rPr lang="en-US" dirty="0" smtClean="0">
                <a:latin typeface="Berlin Sans FB" pitchFamily="34" charset="0"/>
              </a:rPr>
              <a:t>20,000ish genes</a:t>
            </a:r>
          </a:p>
          <a:p>
            <a:pPr lvl="0" algn="l" rtl="0"/>
            <a:r>
              <a:rPr lang="en-US" dirty="0" smtClean="0">
                <a:latin typeface="Berlin Sans FB" pitchFamily="34" charset="0"/>
              </a:rPr>
              <a:t>Average of 3000 nucleotides/gene.</a:t>
            </a:r>
          </a:p>
          <a:p>
            <a:pPr lvl="0" algn="l" rtl="0"/>
            <a:r>
              <a:rPr lang="en-US" dirty="0" smtClean="0">
                <a:latin typeface="Berlin Sans FB" pitchFamily="34" charset="0"/>
              </a:rPr>
              <a:t>Chromosome 1 has the most genes (2968), and the Y chromosome has the fewest (231)</a:t>
            </a:r>
          </a:p>
          <a:p>
            <a:pPr lvl="0" algn="l" rtl="0"/>
            <a:r>
              <a:rPr lang="en-US" dirty="0" smtClean="0">
                <a:latin typeface="Berlin Sans FB" pitchFamily="34" charset="0"/>
              </a:rPr>
              <a:t>Almost all (99.9%) nucleotide bases are exactly the same in all people</a:t>
            </a:r>
          </a:p>
          <a:p>
            <a:pPr algn="l"/>
            <a:endParaRPr lang="ar-IQ" dirty="0">
              <a:latin typeface="Berlin Sans FB"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6248400" cy="4483291"/>
          </a:xfrm>
        </p:spPr>
        <p:txBody>
          <a:bodyPr>
            <a:normAutofit lnSpcReduction="10000"/>
          </a:bodyPr>
          <a:lstStyle/>
          <a:p>
            <a:pPr algn="l">
              <a:buNone/>
            </a:pPr>
            <a:r>
              <a:rPr lang="en-US" dirty="0" smtClean="0">
                <a:latin typeface="Berlin Sans FB" pitchFamily="34" charset="0"/>
              </a:rPr>
              <a:t>Mitochondrial DNA is a small portion of the DNA that is located in </a:t>
            </a:r>
            <a:r>
              <a:rPr lang="en-US" u="sng" dirty="0" smtClean="0">
                <a:latin typeface="Berlin Sans FB" pitchFamily="34" charset="0"/>
                <a:hlinkClick r:id="rId2" tooltip="Mitochondrion"/>
              </a:rPr>
              <a:t>mitochondria</a:t>
            </a:r>
            <a:r>
              <a:rPr lang="en-US" dirty="0" smtClean="0">
                <a:latin typeface="Berlin Sans FB" pitchFamily="34" charset="0"/>
              </a:rPr>
              <a:t>, cellular organelles within </a:t>
            </a:r>
            <a:r>
              <a:rPr lang="en-US" u="sng" dirty="0" smtClean="0">
                <a:latin typeface="Berlin Sans FB" pitchFamily="34" charset="0"/>
                <a:hlinkClick r:id="rId3" tooltip="Eukaryotic"/>
              </a:rPr>
              <a:t>eukaryotic</a:t>
            </a:r>
            <a:r>
              <a:rPr lang="en-US" dirty="0" smtClean="0">
                <a:latin typeface="Berlin Sans FB" pitchFamily="34" charset="0"/>
              </a:rPr>
              <a:t> cells.</a:t>
            </a:r>
            <a:r>
              <a:rPr lang="en-US" b="1" u="sng" dirty="0" smtClean="0">
                <a:latin typeface="Berlin Sans FB" pitchFamily="34" charset="0"/>
              </a:rPr>
              <a:t> </a:t>
            </a:r>
            <a:r>
              <a:rPr lang="en-US" dirty="0" smtClean="0">
                <a:latin typeface="Berlin Sans FB" pitchFamily="34" charset="0"/>
              </a:rPr>
              <a:t>In humans, the 16,569 base pairs of mitochondrial DNA encode for only 37 </a:t>
            </a:r>
            <a:r>
              <a:rPr lang="en-US" u="sng" dirty="0" smtClean="0">
                <a:latin typeface="Berlin Sans FB" pitchFamily="34" charset="0"/>
                <a:hlinkClick r:id="rId4" tooltip="Gene"/>
              </a:rPr>
              <a:t>genes</a:t>
            </a:r>
            <a:r>
              <a:rPr lang="en-US" dirty="0" smtClean="0">
                <a:latin typeface="Berlin Sans FB" pitchFamily="34" charset="0"/>
              </a:rPr>
              <a:t>. </a:t>
            </a:r>
            <a:r>
              <a:rPr lang="en-US" u="sng" dirty="0" smtClean="0">
                <a:latin typeface="Berlin Sans FB" pitchFamily="34" charset="0"/>
                <a:hlinkClick r:id="rId5" tooltip="Human mitochondrial DNA"/>
              </a:rPr>
              <a:t>Human mitochondrial DNA</a:t>
            </a:r>
            <a:r>
              <a:rPr lang="en-US" dirty="0" smtClean="0">
                <a:latin typeface="Berlin Sans FB" pitchFamily="34" charset="0"/>
              </a:rPr>
              <a:t> was the first significant part of the </a:t>
            </a:r>
            <a:r>
              <a:rPr lang="en-US" u="sng" dirty="0" smtClean="0">
                <a:latin typeface="Berlin Sans FB" pitchFamily="34" charset="0"/>
                <a:hlinkClick r:id="rId6" tooltip="Human genome"/>
              </a:rPr>
              <a:t>human genome</a:t>
            </a:r>
            <a:r>
              <a:rPr lang="en-US" dirty="0" smtClean="0">
                <a:latin typeface="Berlin Sans FB" pitchFamily="34" charset="0"/>
              </a:rPr>
              <a:t> to be sequenced. In most species, including humans, </a:t>
            </a:r>
            <a:r>
              <a:rPr lang="en-US" dirty="0" err="1" smtClean="0">
                <a:latin typeface="Berlin Sans FB" pitchFamily="34" charset="0"/>
              </a:rPr>
              <a:t>mtDNA</a:t>
            </a:r>
            <a:r>
              <a:rPr lang="en-US" dirty="0" smtClean="0">
                <a:latin typeface="Berlin Sans FB" pitchFamily="34" charset="0"/>
              </a:rPr>
              <a:t> is inherited solely from the mother.</a:t>
            </a:r>
          </a:p>
          <a:p>
            <a:pPr algn="l">
              <a:buNone/>
            </a:pPr>
            <a:endParaRPr lang="ar-IQ" dirty="0">
              <a:latin typeface="Berlin Sans FB" pitchFamily="34" charset="0"/>
            </a:endParaRPr>
          </a:p>
        </p:txBody>
      </p:sp>
      <p:sp>
        <p:nvSpPr>
          <p:cNvPr id="3" name="Title 2"/>
          <p:cNvSpPr>
            <a:spLocks noGrp="1"/>
          </p:cNvSpPr>
          <p:nvPr>
            <p:ph type="title"/>
          </p:nvPr>
        </p:nvSpPr>
        <p:spPr>
          <a:xfrm>
            <a:off x="457200" y="274638"/>
            <a:ext cx="8229600" cy="715962"/>
          </a:xfrm>
        </p:spPr>
        <p:txBody>
          <a:bodyPr>
            <a:normAutofit/>
          </a:bodyPr>
          <a:lstStyle/>
          <a:p>
            <a:r>
              <a:rPr lang="en-US" sz="3200" u="sng" dirty="0" smtClean="0">
                <a:solidFill>
                  <a:srgbClr val="00B050"/>
                </a:solidFill>
                <a:latin typeface="Berlin Sans FB" pitchFamily="34" charset="0"/>
              </a:rPr>
              <a:t>Mitochondrial DNA </a:t>
            </a:r>
            <a:endParaRPr lang="ar-IQ" sz="3200" dirty="0">
              <a:solidFill>
                <a:srgbClr val="00B050"/>
              </a:solidFill>
              <a:latin typeface="Berlin Sans FB" pitchFamily="34" charset="0"/>
            </a:endParaRPr>
          </a:p>
        </p:txBody>
      </p:sp>
      <p:pic>
        <p:nvPicPr>
          <p:cNvPr id="4" name="Picture 3" descr="Mitochondrial_DNA_lg.jpg"/>
          <p:cNvPicPr/>
          <p:nvPr/>
        </p:nvPicPr>
        <p:blipFill>
          <a:blip r:embed="rId7" cstate="print"/>
          <a:stretch>
            <a:fillRect/>
          </a:stretch>
        </p:blipFill>
        <p:spPr>
          <a:xfrm>
            <a:off x="5867400" y="2743200"/>
            <a:ext cx="3075305" cy="390525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715000" cy="4635691"/>
          </a:xfrm>
        </p:spPr>
        <p:txBody>
          <a:bodyPr>
            <a:normAutofit/>
          </a:bodyPr>
          <a:lstStyle/>
          <a:p>
            <a:pPr algn="l">
              <a:buNone/>
            </a:pPr>
            <a:r>
              <a:rPr lang="en-GB" sz="2800" dirty="0" smtClean="0">
                <a:latin typeface="Berlin Sans FB" pitchFamily="34" charset="0"/>
              </a:rPr>
              <a:t>Plastids possess their own genome, the </a:t>
            </a:r>
            <a:r>
              <a:rPr lang="en-GB" sz="2800" dirty="0" err="1" smtClean="0">
                <a:latin typeface="Berlin Sans FB" pitchFamily="34" charset="0"/>
              </a:rPr>
              <a:t>plastome</a:t>
            </a:r>
            <a:r>
              <a:rPr lang="en-GB" sz="2800" dirty="0" smtClean="0">
                <a:latin typeface="Berlin Sans FB" pitchFamily="34" charset="0"/>
              </a:rPr>
              <a:t>, and a specific machinery to decode its genetic information. The first evidence for the presence of heritable material in plastids was reported at the beginning of the last century. More than 50 years later, specific plastid-localized DNA was identified.</a:t>
            </a:r>
            <a:endParaRPr lang="en-US" sz="2800" dirty="0" smtClean="0">
              <a:latin typeface="Berlin Sans FB" pitchFamily="34" charset="0"/>
            </a:endParaRPr>
          </a:p>
          <a:p>
            <a:pPr algn="l">
              <a:buNone/>
            </a:pPr>
            <a:endParaRPr lang="ar-IQ" sz="2800" dirty="0">
              <a:latin typeface="Berlin Sans FB" pitchFamily="34" charset="0"/>
            </a:endParaRPr>
          </a:p>
        </p:txBody>
      </p:sp>
      <p:sp>
        <p:nvSpPr>
          <p:cNvPr id="3" name="Title 2"/>
          <p:cNvSpPr>
            <a:spLocks noGrp="1"/>
          </p:cNvSpPr>
          <p:nvPr>
            <p:ph type="title"/>
          </p:nvPr>
        </p:nvSpPr>
        <p:spPr>
          <a:xfrm>
            <a:off x="457200" y="274638"/>
            <a:ext cx="8229600" cy="715962"/>
          </a:xfrm>
        </p:spPr>
        <p:txBody>
          <a:bodyPr>
            <a:normAutofit/>
          </a:bodyPr>
          <a:lstStyle/>
          <a:p>
            <a:r>
              <a:rPr lang="en-GB" sz="3200" u="sng" dirty="0" smtClean="0">
                <a:solidFill>
                  <a:srgbClr val="00B050"/>
                </a:solidFill>
                <a:latin typeface="Berlin Sans FB" pitchFamily="34" charset="0"/>
              </a:rPr>
              <a:t>Plastids genome (chloroplast)</a:t>
            </a:r>
            <a:endParaRPr lang="ar-IQ" sz="3200" u="sng" dirty="0">
              <a:solidFill>
                <a:srgbClr val="00B050"/>
              </a:solidFill>
              <a:latin typeface="Berlin Sans FB" pitchFamily="34" charset="0"/>
            </a:endParaRPr>
          </a:p>
        </p:txBody>
      </p:sp>
      <p:pic>
        <p:nvPicPr>
          <p:cNvPr id="4" name="irc_mi" descr="صورة ذات صلة">
            <a:hlinkClick r:id="rId2"/>
          </p:cNvPr>
          <p:cNvPicPr/>
          <p:nvPr/>
        </p:nvPicPr>
        <p:blipFill>
          <a:blip r:embed="rId3" cstate="print"/>
          <a:srcRect l="50105" t="18258" r="2947" b="7303"/>
          <a:stretch>
            <a:fillRect/>
          </a:stretch>
        </p:blipFill>
        <p:spPr bwMode="auto">
          <a:xfrm>
            <a:off x="5791200" y="2895600"/>
            <a:ext cx="3162300" cy="380809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219200"/>
            <a:ext cx="7924800" cy="914400"/>
          </a:xfrm>
        </p:spPr>
        <p:txBody>
          <a:bodyPr>
            <a:normAutofit/>
          </a:bodyPr>
          <a:lstStyle/>
          <a:p>
            <a:pPr lvl="0" algn="l">
              <a:buNone/>
            </a:pPr>
            <a:r>
              <a:rPr lang="en-US" dirty="0" smtClean="0">
                <a:latin typeface="Berlin Sans FB" pitchFamily="34" charset="0"/>
              </a:rPr>
              <a:t>All members of </a:t>
            </a:r>
            <a:r>
              <a:rPr lang="en-US" dirty="0" err="1" smtClean="0">
                <a:latin typeface="Berlin Sans FB" pitchFamily="34" charset="0"/>
              </a:rPr>
              <a:t>Animalia</a:t>
            </a:r>
            <a:r>
              <a:rPr lang="en-US" dirty="0" smtClean="0">
                <a:latin typeface="Berlin Sans FB" pitchFamily="34" charset="0"/>
              </a:rPr>
              <a:t> are </a:t>
            </a:r>
            <a:r>
              <a:rPr lang="en-US" dirty="0" err="1" smtClean="0">
                <a:latin typeface="Berlin Sans FB" pitchFamily="34" charset="0"/>
              </a:rPr>
              <a:t>multicellular</a:t>
            </a:r>
            <a:r>
              <a:rPr lang="en-US" dirty="0" smtClean="0">
                <a:latin typeface="Berlin Sans FB" pitchFamily="34" charset="0"/>
              </a:rPr>
              <a:t> and do not exhibit the same pattern of organization of cells.</a:t>
            </a:r>
          </a:p>
          <a:p>
            <a:pPr algn="l">
              <a:buNone/>
            </a:pPr>
            <a:endParaRPr lang="ar-IQ" dirty="0">
              <a:latin typeface="Berlin Sans FB" pitchFamily="34" charset="0"/>
            </a:endParaRPr>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hlinkClick r:id="rId2"/>
              </a:rPr>
              <a:t>Classification of Animal Kingdom</a:t>
            </a:r>
            <a:endParaRPr lang="ar-IQ" dirty="0"/>
          </a:p>
        </p:txBody>
      </p:sp>
      <p:pic>
        <p:nvPicPr>
          <p:cNvPr id="4" name="Picture 3" descr="Animal Kingdom Classification"/>
          <p:cNvPicPr/>
          <p:nvPr/>
        </p:nvPicPr>
        <p:blipFill>
          <a:blip r:embed="rId3" cstate="print"/>
          <a:srcRect/>
          <a:stretch>
            <a:fillRect/>
          </a:stretch>
        </p:blipFill>
        <p:spPr bwMode="auto">
          <a:xfrm>
            <a:off x="0" y="2743200"/>
            <a:ext cx="9144000" cy="4114800"/>
          </a:xfrm>
          <a:prstGeom prst="rect">
            <a:avLst/>
          </a:prstGeom>
          <a:noFill/>
          <a:ln w="9525">
            <a:solidFill>
              <a:schemeClr val="accent1"/>
            </a:solidFill>
            <a:miter lim="800000"/>
            <a:headEnd/>
            <a:tailEnd/>
          </a:ln>
        </p:spPr>
      </p:pic>
      <p:sp>
        <p:nvSpPr>
          <p:cNvPr id="6" name="5-Point Star 5"/>
          <p:cNvSpPr/>
          <p:nvPr/>
        </p:nvSpPr>
        <p:spPr>
          <a:xfrm>
            <a:off x="228600" y="1371600"/>
            <a:ext cx="457200" cy="533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TotalTime>
  <Words>1054</Words>
  <Application>Microsoft Office PowerPoint</Application>
  <PresentationFormat>عرض على الشاشة (3:4)‏</PresentationFormat>
  <Paragraphs>83</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Concourse</vt:lpstr>
      <vt:lpstr>Eukaryotic and Organelle Genomes</vt:lpstr>
      <vt:lpstr>الشريحة 2</vt:lpstr>
      <vt:lpstr>الشريحة 3</vt:lpstr>
      <vt:lpstr>الشريحة 4</vt:lpstr>
      <vt:lpstr>الشريحة 5</vt:lpstr>
      <vt:lpstr>الشريحة 6</vt:lpstr>
      <vt:lpstr>Mitochondrial DNA </vt:lpstr>
      <vt:lpstr>Plastids genome (chloroplast)</vt:lpstr>
      <vt:lpstr>Classification of Animal Kingdom</vt:lpstr>
      <vt:lpstr>الشريحة 10</vt:lpstr>
      <vt:lpstr>الشريحة 11</vt:lpstr>
      <vt:lpstr>الشريحة 12</vt:lpstr>
      <vt:lpstr>Therefore the basis for animal kingdom classification are:</vt:lpstr>
      <vt:lpstr>الشريحة 14</vt:lpstr>
      <vt:lpstr> Bilateral Symmetry </vt:lpstr>
      <vt:lpstr>Diploblastic and Triploblastic Organization</vt:lpstr>
      <vt:lpstr>الشريحة 17</vt:lpstr>
      <vt:lpstr>الشريحة 18</vt:lpstr>
      <vt:lpstr>الشريحة 19</vt:lpstr>
      <vt:lpstr>الشريحة 20</vt:lpstr>
      <vt:lpstr>الشريحة 21</vt:lpstr>
      <vt:lpstr>الشريحة 22</vt:lpstr>
      <vt:lpstr>الشريحة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Eukaryotic and Organelle Genomes</dc:title>
  <dc:creator>hp</dc:creator>
  <cp:lastModifiedBy>user</cp:lastModifiedBy>
  <cp:revision>53</cp:revision>
  <dcterms:created xsi:type="dcterms:W3CDTF">2006-08-16T00:00:00Z</dcterms:created>
  <dcterms:modified xsi:type="dcterms:W3CDTF">2018-05-15T06:20:20Z</dcterms:modified>
</cp:coreProperties>
</file>